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3"/>
    <p:restoredTop sz="94694"/>
  </p:normalViewPr>
  <p:slideViewPr>
    <p:cSldViewPr snapToGrid="0">
      <p:cViewPr varScale="1">
        <p:scale>
          <a:sx n="121" d="100"/>
          <a:sy n="121" d="100"/>
        </p:scale>
        <p:origin x="840"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April</c:v>
                </c:pt>
              </c:strCache>
            </c:strRef>
          </c:tx>
          <c:spPr>
            <a:solidFill>
              <a:schemeClr val="accent1"/>
            </a:solidFill>
            <a:ln>
              <a:noFill/>
            </a:ln>
            <a:effectLst/>
            <a:sp3d/>
          </c:spPr>
          <c:invertIfNegative val="0"/>
          <c:cat>
            <c:numRef>
              <c:f>Sheet1!$A$2:$A$4</c:f>
              <c:numCache>
                <c:formatCode>General</c:formatCode>
                <c:ptCount val="3"/>
                <c:pt idx="0">
                  <c:v>2018</c:v>
                </c:pt>
                <c:pt idx="1">
                  <c:v>2017</c:v>
                </c:pt>
                <c:pt idx="2">
                  <c:v>2016</c:v>
                </c:pt>
              </c:numCache>
            </c:numRef>
          </c:cat>
          <c:val>
            <c:numRef>
              <c:f>Sheet1!$B$2:$B$4</c:f>
              <c:numCache>
                <c:formatCode>General</c:formatCode>
                <c:ptCount val="3"/>
                <c:pt idx="0">
                  <c:v>19</c:v>
                </c:pt>
                <c:pt idx="1">
                  <c:v>19</c:v>
                </c:pt>
                <c:pt idx="2">
                  <c:v>16</c:v>
                </c:pt>
              </c:numCache>
            </c:numRef>
          </c:val>
          <c:extLst>
            <c:ext xmlns:c16="http://schemas.microsoft.com/office/drawing/2014/chart" uri="{C3380CC4-5D6E-409C-BE32-E72D297353CC}">
              <c16:uniqueId val="{00000000-3550-0246-85AE-3893F42B2ABD}"/>
            </c:ext>
          </c:extLst>
        </c:ser>
        <c:ser>
          <c:idx val="1"/>
          <c:order val="1"/>
          <c:tx>
            <c:strRef>
              <c:f>Sheet1!$C$1</c:f>
              <c:strCache>
                <c:ptCount val="1"/>
                <c:pt idx="0">
                  <c:v>May</c:v>
                </c:pt>
              </c:strCache>
            </c:strRef>
          </c:tx>
          <c:spPr>
            <a:solidFill>
              <a:schemeClr val="accent2"/>
            </a:solidFill>
            <a:ln>
              <a:noFill/>
            </a:ln>
            <a:effectLst/>
            <a:sp3d/>
          </c:spPr>
          <c:invertIfNegative val="0"/>
          <c:cat>
            <c:numRef>
              <c:f>Sheet1!$A$2:$A$4</c:f>
              <c:numCache>
                <c:formatCode>General</c:formatCode>
                <c:ptCount val="3"/>
                <c:pt idx="0">
                  <c:v>2018</c:v>
                </c:pt>
                <c:pt idx="1">
                  <c:v>2017</c:v>
                </c:pt>
                <c:pt idx="2">
                  <c:v>2016</c:v>
                </c:pt>
              </c:numCache>
            </c:numRef>
          </c:cat>
          <c:val>
            <c:numRef>
              <c:f>Sheet1!$C$2:$C$4</c:f>
              <c:numCache>
                <c:formatCode>General</c:formatCode>
                <c:ptCount val="3"/>
                <c:pt idx="0">
                  <c:v>22</c:v>
                </c:pt>
                <c:pt idx="1">
                  <c:v>22</c:v>
                </c:pt>
                <c:pt idx="2">
                  <c:v>19</c:v>
                </c:pt>
              </c:numCache>
            </c:numRef>
          </c:val>
          <c:extLst>
            <c:ext xmlns:c16="http://schemas.microsoft.com/office/drawing/2014/chart" uri="{C3380CC4-5D6E-409C-BE32-E72D297353CC}">
              <c16:uniqueId val="{00000001-3550-0246-85AE-3893F42B2ABD}"/>
            </c:ext>
          </c:extLst>
        </c:ser>
        <c:ser>
          <c:idx val="2"/>
          <c:order val="2"/>
          <c:tx>
            <c:strRef>
              <c:f>Sheet1!$D$1</c:f>
              <c:strCache>
                <c:ptCount val="1"/>
                <c:pt idx="0">
                  <c:v>June</c:v>
                </c:pt>
              </c:strCache>
            </c:strRef>
          </c:tx>
          <c:spPr>
            <a:solidFill>
              <a:schemeClr val="accent3"/>
            </a:solidFill>
            <a:ln>
              <a:noFill/>
            </a:ln>
            <a:effectLst/>
            <a:sp3d/>
          </c:spPr>
          <c:invertIfNegative val="0"/>
          <c:cat>
            <c:numRef>
              <c:f>Sheet1!$A$2:$A$4</c:f>
              <c:numCache>
                <c:formatCode>General</c:formatCode>
                <c:ptCount val="3"/>
                <c:pt idx="0">
                  <c:v>2018</c:v>
                </c:pt>
                <c:pt idx="1">
                  <c:v>2017</c:v>
                </c:pt>
                <c:pt idx="2">
                  <c:v>2016</c:v>
                </c:pt>
              </c:numCache>
            </c:numRef>
          </c:cat>
          <c:val>
            <c:numRef>
              <c:f>Sheet1!$D$2:$D$4</c:f>
              <c:numCache>
                <c:formatCode>General</c:formatCode>
                <c:ptCount val="3"/>
                <c:pt idx="0">
                  <c:v>24</c:v>
                </c:pt>
                <c:pt idx="1">
                  <c:v>24</c:v>
                </c:pt>
                <c:pt idx="2">
                  <c:v>23</c:v>
                </c:pt>
              </c:numCache>
            </c:numRef>
          </c:val>
          <c:extLst>
            <c:ext xmlns:c16="http://schemas.microsoft.com/office/drawing/2014/chart" uri="{C3380CC4-5D6E-409C-BE32-E72D297353CC}">
              <c16:uniqueId val="{00000002-3550-0246-85AE-3893F42B2ABD}"/>
            </c:ext>
          </c:extLst>
        </c:ser>
        <c:ser>
          <c:idx val="3"/>
          <c:order val="3"/>
          <c:tx>
            <c:strRef>
              <c:f>Sheet1!$E$1</c:f>
              <c:strCache>
                <c:ptCount val="1"/>
                <c:pt idx="0">
                  <c:v>July</c:v>
                </c:pt>
              </c:strCache>
            </c:strRef>
          </c:tx>
          <c:spPr>
            <a:solidFill>
              <a:schemeClr val="accent4"/>
            </a:solidFill>
            <a:ln>
              <a:noFill/>
            </a:ln>
            <a:effectLst/>
            <a:sp3d/>
          </c:spPr>
          <c:invertIfNegative val="0"/>
          <c:cat>
            <c:numRef>
              <c:f>Sheet1!$A$2:$A$4</c:f>
              <c:numCache>
                <c:formatCode>General</c:formatCode>
                <c:ptCount val="3"/>
                <c:pt idx="0">
                  <c:v>2018</c:v>
                </c:pt>
                <c:pt idx="1">
                  <c:v>2017</c:v>
                </c:pt>
                <c:pt idx="2">
                  <c:v>2016</c:v>
                </c:pt>
              </c:numCache>
            </c:numRef>
          </c:cat>
          <c:val>
            <c:numRef>
              <c:f>Sheet1!$E$2:$E$4</c:f>
              <c:numCache>
                <c:formatCode>General</c:formatCode>
                <c:ptCount val="3"/>
                <c:pt idx="0">
                  <c:v>25</c:v>
                </c:pt>
                <c:pt idx="1">
                  <c:v>27</c:v>
                </c:pt>
                <c:pt idx="2">
                  <c:v>25</c:v>
                </c:pt>
              </c:numCache>
            </c:numRef>
          </c:val>
          <c:extLst>
            <c:ext xmlns:c16="http://schemas.microsoft.com/office/drawing/2014/chart" uri="{C3380CC4-5D6E-409C-BE32-E72D297353CC}">
              <c16:uniqueId val="{00000003-3550-0246-85AE-3893F42B2ABD}"/>
            </c:ext>
          </c:extLst>
        </c:ser>
        <c:ser>
          <c:idx val="4"/>
          <c:order val="4"/>
          <c:tx>
            <c:strRef>
              <c:f>Sheet1!$F$1</c:f>
              <c:strCache>
                <c:ptCount val="1"/>
                <c:pt idx="0">
                  <c:v>August</c:v>
                </c:pt>
              </c:strCache>
            </c:strRef>
          </c:tx>
          <c:spPr>
            <a:solidFill>
              <a:schemeClr val="accent5"/>
            </a:solidFill>
            <a:ln>
              <a:noFill/>
            </a:ln>
            <a:effectLst/>
            <a:sp3d/>
          </c:spPr>
          <c:invertIfNegative val="0"/>
          <c:cat>
            <c:numRef>
              <c:f>Sheet1!$A$2:$A$4</c:f>
              <c:numCache>
                <c:formatCode>General</c:formatCode>
                <c:ptCount val="3"/>
                <c:pt idx="0">
                  <c:v>2018</c:v>
                </c:pt>
                <c:pt idx="1">
                  <c:v>2017</c:v>
                </c:pt>
                <c:pt idx="2">
                  <c:v>2016</c:v>
                </c:pt>
              </c:numCache>
            </c:numRef>
          </c:cat>
          <c:val>
            <c:numRef>
              <c:f>Sheet1!$F$2:$F$4</c:f>
              <c:numCache>
                <c:formatCode>General</c:formatCode>
                <c:ptCount val="3"/>
                <c:pt idx="0">
                  <c:v>26</c:v>
                </c:pt>
                <c:pt idx="1">
                  <c:v>27</c:v>
                </c:pt>
                <c:pt idx="2">
                  <c:v>26</c:v>
                </c:pt>
              </c:numCache>
            </c:numRef>
          </c:val>
          <c:extLst>
            <c:ext xmlns:c16="http://schemas.microsoft.com/office/drawing/2014/chart" uri="{C3380CC4-5D6E-409C-BE32-E72D297353CC}">
              <c16:uniqueId val="{00000004-3550-0246-85AE-3893F42B2ABD}"/>
            </c:ext>
          </c:extLst>
        </c:ser>
        <c:dLbls>
          <c:showLegendKey val="0"/>
          <c:showVal val="0"/>
          <c:showCatName val="0"/>
          <c:showSerName val="0"/>
          <c:showPercent val="0"/>
          <c:showBubbleSize val="0"/>
        </c:dLbls>
        <c:gapWidth val="150"/>
        <c:shape val="box"/>
        <c:axId val="2097169711"/>
        <c:axId val="2097275791"/>
        <c:axId val="0"/>
      </c:bar3DChart>
      <c:catAx>
        <c:axId val="209716971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7275791"/>
        <c:crosses val="autoZero"/>
        <c:auto val="1"/>
        <c:lblAlgn val="ctr"/>
        <c:lblOffset val="100"/>
        <c:noMultiLvlLbl val="0"/>
      </c:catAx>
      <c:valAx>
        <c:axId val="20972757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7169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EE945-9B82-CC10-DD94-94D525E24A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8FE559-0E38-FCF8-89A4-49C3D1318E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367C2D-AA9F-0A80-FBF3-8232F5CFCB0A}"/>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5" name="Footer Placeholder 4">
            <a:extLst>
              <a:ext uri="{FF2B5EF4-FFF2-40B4-BE49-F238E27FC236}">
                <a16:creationId xmlns:a16="http://schemas.microsoft.com/office/drawing/2014/main" id="{8FCD577D-A49F-352A-A676-541AE2880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58AA7-5755-2645-FA1C-63D94180366A}"/>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831866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75C7-8754-DB9D-1C84-84159629D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3C7261-2078-B3FC-3B9A-917F7FCDB9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048FEA-9213-AEDE-1426-32FCE012743B}"/>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5" name="Footer Placeholder 4">
            <a:extLst>
              <a:ext uri="{FF2B5EF4-FFF2-40B4-BE49-F238E27FC236}">
                <a16:creationId xmlns:a16="http://schemas.microsoft.com/office/drawing/2014/main" id="{96C2A6ED-DA92-1A4B-7D9B-16CBC3C74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50198-D3A4-EA0F-AA58-2753DA953F91}"/>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85259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56E3B-47F1-7428-67AD-2512421DA2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5B3E81-2993-99CA-AD73-FB2BBC795D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B22C5-78F2-CBAA-4C14-0315E6E1A534}"/>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5" name="Footer Placeholder 4">
            <a:extLst>
              <a:ext uri="{FF2B5EF4-FFF2-40B4-BE49-F238E27FC236}">
                <a16:creationId xmlns:a16="http://schemas.microsoft.com/office/drawing/2014/main" id="{B5826F2A-3429-699A-C884-69E7F4D62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DA1FC-E05D-ABBE-CAA5-A5BD7023355D}"/>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60498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885A-C3B0-1F33-7343-4B5902DFA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D8A18-9A41-DDAF-1969-627504FDB6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87FCA-8921-4FC4-F709-2F3B13FD7775}"/>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5" name="Footer Placeholder 4">
            <a:extLst>
              <a:ext uri="{FF2B5EF4-FFF2-40B4-BE49-F238E27FC236}">
                <a16:creationId xmlns:a16="http://schemas.microsoft.com/office/drawing/2014/main" id="{88236D72-B2E5-F694-E420-7E6359C86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C0FC8-4EDC-FA64-E546-4DBDEC675DA5}"/>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37812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6392-4A6B-D06D-0C85-FA9FF36E91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B4D3AD-6024-49F8-0EF4-2F9988F323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73E5B9-C567-3952-8DA9-00839F2A3F82}"/>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5" name="Footer Placeholder 4">
            <a:extLst>
              <a:ext uri="{FF2B5EF4-FFF2-40B4-BE49-F238E27FC236}">
                <a16:creationId xmlns:a16="http://schemas.microsoft.com/office/drawing/2014/main" id="{AC96FE0D-8AE1-C385-B269-85AB0CB6A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9CF0E-0167-6675-BD8A-9866D509F380}"/>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193135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F41-BE90-805B-26CC-2C5844F3F6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A8AC6-07B1-FA0A-3D8E-C98AEBBC4D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A12F78-675C-E335-418C-183F73AA58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124505-980B-40CB-4D88-B8A5015378DB}"/>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6" name="Footer Placeholder 5">
            <a:extLst>
              <a:ext uri="{FF2B5EF4-FFF2-40B4-BE49-F238E27FC236}">
                <a16:creationId xmlns:a16="http://schemas.microsoft.com/office/drawing/2014/main" id="{962A0C80-0146-989B-8142-805CA1C1E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52B9A-864B-5C1C-3D73-201D7AA670DF}"/>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251518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99BA-3278-0BE6-D831-12CC7905F2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3751AE-31B4-0239-012A-526957B686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8695B2-77A5-BF34-F97F-5075D7D7A7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0975F7-C0A3-EA1D-7E20-FCBDD77B4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A62AA-01D5-1113-1D44-92A4FEED1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9A8B09-B0EE-D37E-6AC3-E9819996F8B5}"/>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8" name="Footer Placeholder 7">
            <a:extLst>
              <a:ext uri="{FF2B5EF4-FFF2-40B4-BE49-F238E27FC236}">
                <a16:creationId xmlns:a16="http://schemas.microsoft.com/office/drawing/2014/main" id="{129248B5-19E1-E2E8-D7BC-C20981703F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4A8CFB-EAE5-1F68-8E88-BA172D3AD7B4}"/>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121824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D92B-4A08-E053-F36F-EE6E9087AB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8E9AA2-1613-8CD2-E1CA-7766E5F9DD8E}"/>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4" name="Footer Placeholder 3">
            <a:extLst>
              <a:ext uri="{FF2B5EF4-FFF2-40B4-BE49-F238E27FC236}">
                <a16:creationId xmlns:a16="http://schemas.microsoft.com/office/drawing/2014/main" id="{E2FDE9CF-4368-E746-04EB-DC80007D1A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2C177A-4377-3F42-3639-D7137F647E2E}"/>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278138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CAD2F6-3DA2-1B76-785F-D4D5D9258F5A}"/>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3" name="Footer Placeholder 2">
            <a:extLst>
              <a:ext uri="{FF2B5EF4-FFF2-40B4-BE49-F238E27FC236}">
                <a16:creationId xmlns:a16="http://schemas.microsoft.com/office/drawing/2014/main" id="{83087E38-C5E3-C047-81D4-AB82B0925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2F386B-4A24-130A-02AD-C65053E60B4E}"/>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428858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5BEE-86C4-7D4A-9BAD-DAED44D3DC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E99AD7-27D3-22D2-5EE7-F1518271F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881211-97FF-3E01-029E-B584EC9F0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DF1D3-7B15-59AC-03BC-D904E21D24AB}"/>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6" name="Footer Placeholder 5">
            <a:extLst>
              <a:ext uri="{FF2B5EF4-FFF2-40B4-BE49-F238E27FC236}">
                <a16:creationId xmlns:a16="http://schemas.microsoft.com/office/drawing/2014/main" id="{67AA9606-EF19-F7B8-4632-1AADD621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A6681-DD7E-F80B-012A-7F5DFA8FF26F}"/>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61521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ADB40-1FD5-9B48-AF12-AA300D6C39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32D47-E41D-4FAA-DF49-D88D06D1A9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30B741-D071-C97F-EFB8-F81144D06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10FBA-ADC9-95C3-C183-BE5D510F7151}"/>
              </a:ext>
            </a:extLst>
          </p:cNvPr>
          <p:cNvSpPr>
            <a:spLocks noGrp="1"/>
          </p:cNvSpPr>
          <p:nvPr>
            <p:ph type="dt" sz="half" idx="10"/>
          </p:nvPr>
        </p:nvSpPr>
        <p:spPr/>
        <p:txBody>
          <a:bodyPr/>
          <a:lstStyle/>
          <a:p>
            <a:fld id="{BDC96C9A-3B67-7A43-A9AE-1121422DADF8}" type="datetimeFigureOut">
              <a:rPr lang="en-US" smtClean="0"/>
              <a:t>11/23/23</a:t>
            </a:fld>
            <a:endParaRPr lang="en-US"/>
          </a:p>
        </p:txBody>
      </p:sp>
      <p:sp>
        <p:nvSpPr>
          <p:cNvPr id="6" name="Footer Placeholder 5">
            <a:extLst>
              <a:ext uri="{FF2B5EF4-FFF2-40B4-BE49-F238E27FC236}">
                <a16:creationId xmlns:a16="http://schemas.microsoft.com/office/drawing/2014/main" id="{049CB242-0019-DA01-851C-2190A24DD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B32EA1-FB3A-E0B7-2773-248283F1CF18}"/>
              </a:ext>
            </a:extLst>
          </p:cNvPr>
          <p:cNvSpPr>
            <a:spLocks noGrp="1"/>
          </p:cNvSpPr>
          <p:nvPr>
            <p:ph type="sldNum" sz="quarter" idx="12"/>
          </p:nvPr>
        </p:nvSpPr>
        <p:spPr/>
        <p:txBody>
          <a:bodyPr/>
          <a:lstStyle/>
          <a:p>
            <a:fld id="{9CB9749A-B4E8-B043-A14B-56AC8BF333F5}" type="slidenum">
              <a:rPr lang="en-US" smtClean="0"/>
              <a:t>‹#›</a:t>
            </a:fld>
            <a:endParaRPr lang="en-US"/>
          </a:p>
        </p:txBody>
      </p:sp>
    </p:spTree>
    <p:extLst>
      <p:ext uri="{BB962C8B-B14F-4D97-AF65-F5344CB8AC3E}">
        <p14:creationId xmlns:p14="http://schemas.microsoft.com/office/powerpoint/2010/main" val="36266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C2058-F433-5D9D-B207-509AB3428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071F8-4DF8-AD13-6E20-D64823D30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7C501-07E9-0362-86BF-D84DFBEC5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96C9A-3B67-7A43-A9AE-1121422DADF8}" type="datetimeFigureOut">
              <a:rPr lang="en-US" smtClean="0"/>
              <a:t>11/23/23</a:t>
            </a:fld>
            <a:endParaRPr lang="en-US"/>
          </a:p>
        </p:txBody>
      </p:sp>
      <p:sp>
        <p:nvSpPr>
          <p:cNvPr id="5" name="Footer Placeholder 4">
            <a:extLst>
              <a:ext uri="{FF2B5EF4-FFF2-40B4-BE49-F238E27FC236}">
                <a16:creationId xmlns:a16="http://schemas.microsoft.com/office/drawing/2014/main" id="{31FAC6C0-337B-272C-4DF9-EA2390069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416386-1C62-6541-8989-E519C47FF6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9749A-B4E8-B043-A14B-56AC8BF333F5}" type="slidenum">
              <a:rPr lang="en-US" smtClean="0"/>
              <a:t>‹#›</a:t>
            </a:fld>
            <a:endParaRPr lang="en-US"/>
          </a:p>
        </p:txBody>
      </p:sp>
    </p:spTree>
    <p:extLst>
      <p:ext uri="{BB962C8B-B14F-4D97-AF65-F5344CB8AC3E}">
        <p14:creationId xmlns:p14="http://schemas.microsoft.com/office/powerpoint/2010/main" val="3955715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F46A-3CA3-3410-D611-F4FF4CF84C4D}"/>
              </a:ext>
            </a:extLst>
          </p:cNvPr>
          <p:cNvSpPr>
            <a:spLocks noGrp="1"/>
          </p:cNvSpPr>
          <p:nvPr>
            <p:ph type="ctrTitle"/>
          </p:nvPr>
        </p:nvSpPr>
        <p:spPr/>
        <p:txBody>
          <a:bodyPr/>
          <a:lstStyle/>
          <a:p>
            <a:r>
              <a:rPr lang="en-US" dirty="0" err="1"/>
              <a:t>Alvor</a:t>
            </a:r>
            <a:r>
              <a:rPr lang="en-US" dirty="0"/>
              <a:t>, Portugal</a:t>
            </a:r>
          </a:p>
        </p:txBody>
      </p:sp>
      <p:sp>
        <p:nvSpPr>
          <p:cNvPr id="3" name="Subtitle 2">
            <a:extLst>
              <a:ext uri="{FF2B5EF4-FFF2-40B4-BE49-F238E27FC236}">
                <a16:creationId xmlns:a16="http://schemas.microsoft.com/office/drawing/2014/main" id="{EAEC4972-C75F-B95C-6D74-92766615CEA9}"/>
              </a:ext>
            </a:extLst>
          </p:cNvPr>
          <p:cNvSpPr>
            <a:spLocks noGrp="1"/>
          </p:cNvSpPr>
          <p:nvPr>
            <p:ph type="subTitle" idx="1"/>
          </p:nvPr>
        </p:nvSpPr>
        <p:spPr/>
        <p:txBody>
          <a:bodyPr/>
          <a:lstStyle/>
          <a:p>
            <a:r>
              <a:rPr lang="en-US" dirty="0"/>
              <a:t>By Imtiyaz Baig Moghal</a:t>
            </a:r>
          </a:p>
        </p:txBody>
      </p:sp>
    </p:spTree>
    <p:extLst>
      <p:ext uri="{BB962C8B-B14F-4D97-AF65-F5344CB8AC3E}">
        <p14:creationId xmlns:p14="http://schemas.microsoft.com/office/powerpoint/2010/main" val="19149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E7A7-CFD3-AEAF-626D-89F1DA76A894}"/>
              </a:ext>
            </a:extLst>
          </p:cNvPr>
          <p:cNvSpPr>
            <a:spLocks noGrp="1"/>
          </p:cNvSpPr>
          <p:nvPr>
            <p:ph type="title"/>
          </p:nvPr>
        </p:nvSpPr>
        <p:spPr/>
        <p:txBody>
          <a:bodyPr/>
          <a:lstStyle/>
          <a:p>
            <a:r>
              <a:rPr lang="en-US" dirty="0" err="1"/>
              <a:t>Alvor</a:t>
            </a:r>
            <a:r>
              <a:rPr lang="en-US" dirty="0"/>
              <a:t>, Portugal</a:t>
            </a:r>
          </a:p>
        </p:txBody>
      </p:sp>
      <p:sp>
        <p:nvSpPr>
          <p:cNvPr id="8" name="Content Placeholder 7">
            <a:extLst>
              <a:ext uri="{FF2B5EF4-FFF2-40B4-BE49-F238E27FC236}">
                <a16:creationId xmlns:a16="http://schemas.microsoft.com/office/drawing/2014/main" id="{FDF3AB68-7B3D-0EEC-0A2E-17BC134C924C}"/>
              </a:ext>
            </a:extLst>
          </p:cNvPr>
          <p:cNvSpPr>
            <a:spLocks noGrp="1"/>
          </p:cNvSpPr>
          <p:nvPr>
            <p:ph idx="1"/>
          </p:nvPr>
        </p:nvSpPr>
        <p:spPr/>
        <p:txBody>
          <a:bodyPr/>
          <a:lstStyle/>
          <a:p>
            <a:pPr marL="0" indent="0">
              <a:buNone/>
            </a:pPr>
            <a:r>
              <a:rPr lang="en-US" dirty="0" err="1"/>
              <a:t>Alvor</a:t>
            </a:r>
            <a:r>
              <a:rPr lang="en-US" dirty="0"/>
              <a:t> is a small fishing village in the south of Portugal.</a:t>
            </a:r>
          </a:p>
          <a:p>
            <a:pPr marL="0" indent="0">
              <a:buNone/>
            </a:pPr>
            <a:r>
              <a:rPr lang="en-US" dirty="0"/>
              <a:t>It is a very popular holiday destination.</a:t>
            </a:r>
          </a:p>
        </p:txBody>
      </p:sp>
    </p:spTree>
    <p:extLst>
      <p:ext uri="{BB962C8B-B14F-4D97-AF65-F5344CB8AC3E}">
        <p14:creationId xmlns:p14="http://schemas.microsoft.com/office/powerpoint/2010/main" val="3635350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4C47-2D42-00EB-632C-2F2631F37C97}"/>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BF30C60D-CE3F-4125-8226-AF63D3B18291}"/>
              </a:ext>
            </a:extLst>
          </p:cNvPr>
          <p:cNvSpPr>
            <a:spLocks noGrp="1"/>
          </p:cNvSpPr>
          <p:nvPr>
            <p:ph idx="1"/>
          </p:nvPr>
        </p:nvSpPr>
        <p:spPr/>
        <p:txBody>
          <a:bodyPr/>
          <a:lstStyle/>
          <a:p>
            <a:r>
              <a:rPr lang="en-US" dirty="0"/>
              <a:t>Family Focused</a:t>
            </a:r>
          </a:p>
          <a:p>
            <a:r>
              <a:rPr lang="en-US" dirty="0"/>
              <a:t>The Beach – 3.5km</a:t>
            </a:r>
          </a:p>
          <a:p>
            <a:r>
              <a:rPr lang="en-US" dirty="0"/>
              <a:t>Pathways- Elevated pathways</a:t>
            </a:r>
          </a:p>
          <a:p>
            <a:r>
              <a:rPr lang="en-US" dirty="0"/>
              <a:t>Fishing trips</a:t>
            </a:r>
          </a:p>
          <a:p>
            <a:r>
              <a:rPr lang="en-US" dirty="0"/>
              <a:t>Bars and Clubs</a:t>
            </a:r>
          </a:p>
        </p:txBody>
      </p:sp>
    </p:spTree>
    <p:extLst>
      <p:ext uri="{BB962C8B-B14F-4D97-AF65-F5344CB8AC3E}">
        <p14:creationId xmlns:p14="http://schemas.microsoft.com/office/powerpoint/2010/main" val="319905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93BF-01E2-50A6-F8A0-586972B26B32}"/>
              </a:ext>
            </a:extLst>
          </p:cNvPr>
          <p:cNvSpPr>
            <a:spLocks noGrp="1"/>
          </p:cNvSpPr>
          <p:nvPr>
            <p:ph type="title"/>
          </p:nvPr>
        </p:nvSpPr>
        <p:spPr/>
        <p:txBody>
          <a:bodyPr/>
          <a:lstStyle/>
          <a:p>
            <a:r>
              <a:rPr lang="en-US" dirty="0"/>
              <a:t>Mixed text types</a:t>
            </a:r>
          </a:p>
        </p:txBody>
      </p:sp>
      <p:sp>
        <p:nvSpPr>
          <p:cNvPr id="3" name="Content Placeholder 2">
            <a:extLst>
              <a:ext uri="{FF2B5EF4-FFF2-40B4-BE49-F238E27FC236}">
                <a16:creationId xmlns:a16="http://schemas.microsoft.com/office/drawing/2014/main" id="{5FF017B6-42B3-2CE2-9FFB-F1B5CDD6AD96}"/>
              </a:ext>
            </a:extLst>
          </p:cNvPr>
          <p:cNvSpPr>
            <a:spLocks noGrp="1"/>
          </p:cNvSpPr>
          <p:nvPr>
            <p:ph idx="1"/>
          </p:nvPr>
        </p:nvSpPr>
        <p:spPr/>
        <p:txBody>
          <a:bodyPr/>
          <a:lstStyle/>
          <a:p>
            <a:pPr marL="0" indent="0">
              <a:buNone/>
            </a:pPr>
            <a:r>
              <a:rPr lang="en-US" dirty="0"/>
              <a:t>The quick brown fox jumps over the lazy dog. The quick brown fox jumps over the lazy dog. The quick brown fox jumps over the lazy dog. The quick brown fox jumps over the lazy dog. The quick brown fox jumps over the lazy dog. </a:t>
            </a:r>
            <a:endParaRPr lang="en-US" b="1" dirty="0"/>
          </a:p>
          <a:p>
            <a:pPr marL="0" indent="0">
              <a:buNone/>
            </a:pPr>
            <a:endParaRPr lang="en-US" dirty="0"/>
          </a:p>
        </p:txBody>
      </p:sp>
    </p:spTree>
    <p:extLst>
      <p:ext uri="{BB962C8B-B14F-4D97-AF65-F5344CB8AC3E}">
        <p14:creationId xmlns:p14="http://schemas.microsoft.com/office/powerpoint/2010/main" val="50576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4B1D-E66D-E391-914E-20604610D3B2}"/>
              </a:ext>
            </a:extLst>
          </p:cNvPr>
          <p:cNvSpPr>
            <a:spLocks noGrp="1"/>
          </p:cNvSpPr>
          <p:nvPr>
            <p:ph type="title"/>
          </p:nvPr>
        </p:nvSpPr>
        <p:spPr/>
        <p:txBody>
          <a:bodyPr/>
          <a:lstStyle/>
          <a:p>
            <a:r>
              <a:rPr lang="en-US" dirty="0" err="1"/>
              <a:t>Alvor</a:t>
            </a:r>
            <a:r>
              <a:rPr lang="en-US" dirty="0"/>
              <a:t> Pictures</a:t>
            </a:r>
          </a:p>
        </p:txBody>
      </p:sp>
      <p:pic>
        <p:nvPicPr>
          <p:cNvPr id="7" name="Content Placeholder 6" descr="Boats on a beach&#10;&#10;Description automatically generated">
            <a:extLst>
              <a:ext uri="{FF2B5EF4-FFF2-40B4-BE49-F238E27FC236}">
                <a16:creationId xmlns:a16="http://schemas.microsoft.com/office/drawing/2014/main" id="{50054DBC-20D0-33AB-B400-4690D2086339}"/>
              </a:ext>
            </a:extLst>
          </p:cNvPr>
          <p:cNvPicPr>
            <a:picLocks noGrp="1" noChangeAspect="1"/>
          </p:cNvPicPr>
          <p:nvPr>
            <p:ph idx="1"/>
          </p:nvPr>
        </p:nvPicPr>
        <p:blipFill>
          <a:blip r:embed="rId2"/>
          <a:stretch>
            <a:fillRect/>
          </a:stretch>
        </p:blipFill>
        <p:spPr>
          <a:xfrm>
            <a:off x="3195108" y="1516866"/>
            <a:ext cx="5801784" cy="4351338"/>
          </a:xfrm>
        </p:spPr>
      </p:pic>
    </p:spTree>
    <p:extLst>
      <p:ext uri="{BB962C8B-B14F-4D97-AF65-F5344CB8AC3E}">
        <p14:creationId xmlns:p14="http://schemas.microsoft.com/office/powerpoint/2010/main" val="166719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6B50-49C8-6041-D18C-D15967FA2DD6}"/>
              </a:ext>
            </a:extLst>
          </p:cNvPr>
          <p:cNvSpPr>
            <a:spLocks noGrp="1"/>
          </p:cNvSpPr>
          <p:nvPr>
            <p:ph type="title"/>
          </p:nvPr>
        </p:nvSpPr>
        <p:spPr/>
        <p:txBody>
          <a:bodyPr/>
          <a:lstStyle/>
          <a:p>
            <a:r>
              <a:rPr lang="en-US" dirty="0" err="1"/>
              <a:t>Alvor</a:t>
            </a:r>
            <a:r>
              <a:rPr lang="en-US" dirty="0"/>
              <a:t> Pictures</a:t>
            </a:r>
          </a:p>
        </p:txBody>
      </p:sp>
      <p:pic>
        <p:nvPicPr>
          <p:cNvPr id="6" name="Content Placeholder 5" descr="A group of boats in a body of water&#10;&#10;Description automatically generated">
            <a:extLst>
              <a:ext uri="{FF2B5EF4-FFF2-40B4-BE49-F238E27FC236}">
                <a16:creationId xmlns:a16="http://schemas.microsoft.com/office/drawing/2014/main" id="{4E8A1C2F-FEB7-7780-D706-0564E4334406}"/>
              </a:ext>
            </a:extLst>
          </p:cNvPr>
          <p:cNvPicPr>
            <a:picLocks noGrp="1" noChangeAspect="1"/>
          </p:cNvPicPr>
          <p:nvPr>
            <p:ph sz="half" idx="1"/>
          </p:nvPr>
        </p:nvPicPr>
        <p:blipFill>
          <a:blip r:embed="rId2"/>
          <a:stretch>
            <a:fillRect/>
          </a:stretch>
        </p:blipFill>
        <p:spPr>
          <a:xfrm>
            <a:off x="838200" y="2058194"/>
            <a:ext cx="5181600" cy="3886200"/>
          </a:xfrm>
        </p:spPr>
      </p:pic>
      <p:pic>
        <p:nvPicPr>
          <p:cNvPr id="8" name="Content Placeholder 7" descr="A dock with boats in the water&#10;&#10;Description automatically generated">
            <a:extLst>
              <a:ext uri="{FF2B5EF4-FFF2-40B4-BE49-F238E27FC236}">
                <a16:creationId xmlns:a16="http://schemas.microsoft.com/office/drawing/2014/main" id="{59097864-7400-363D-7403-64D3158A432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29858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81C9-F1CE-8B53-5B65-6A49501F0833}"/>
              </a:ext>
            </a:extLst>
          </p:cNvPr>
          <p:cNvSpPr>
            <a:spLocks noGrp="1"/>
          </p:cNvSpPr>
          <p:nvPr>
            <p:ph type="title"/>
          </p:nvPr>
        </p:nvSpPr>
        <p:spPr/>
        <p:txBody>
          <a:bodyPr/>
          <a:lstStyle/>
          <a:p>
            <a:r>
              <a:rPr lang="en-US" dirty="0" err="1"/>
              <a:t>Alvor</a:t>
            </a:r>
            <a:r>
              <a:rPr lang="en-US" dirty="0"/>
              <a:t> Temperature</a:t>
            </a:r>
          </a:p>
        </p:txBody>
      </p:sp>
      <p:graphicFrame>
        <p:nvGraphicFramePr>
          <p:cNvPr id="4" name="Content Placeholder 3">
            <a:extLst>
              <a:ext uri="{FF2B5EF4-FFF2-40B4-BE49-F238E27FC236}">
                <a16:creationId xmlns:a16="http://schemas.microsoft.com/office/drawing/2014/main" id="{4C882C6D-4087-AE9E-B9DC-DCE64FB40B4D}"/>
              </a:ext>
            </a:extLst>
          </p:cNvPr>
          <p:cNvGraphicFramePr>
            <a:graphicFrameLocks noGrp="1"/>
          </p:cNvGraphicFramePr>
          <p:nvPr>
            <p:ph idx="1"/>
            <p:extLst>
              <p:ext uri="{D42A27DB-BD31-4B8C-83A1-F6EECF244321}">
                <p14:modId xmlns:p14="http://schemas.microsoft.com/office/powerpoint/2010/main" val="1608360701"/>
              </p:ext>
            </p:extLst>
          </p:nvPr>
        </p:nvGraphicFramePr>
        <p:xfrm>
          <a:off x="838200" y="1825625"/>
          <a:ext cx="105156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4158488773"/>
                    </a:ext>
                  </a:extLst>
                </a:gridCol>
                <a:gridCol w="1752600">
                  <a:extLst>
                    <a:ext uri="{9D8B030D-6E8A-4147-A177-3AD203B41FA5}">
                      <a16:colId xmlns:a16="http://schemas.microsoft.com/office/drawing/2014/main" val="392442792"/>
                    </a:ext>
                  </a:extLst>
                </a:gridCol>
                <a:gridCol w="1752600">
                  <a:extLst>
                    <a:ext uri="{9D8B030D-6E8A-4147-A177-3AD203B41FA5}">
                      <a16:colId xmlns:a16="http://schemas.microsoft.com/office/drawing/2014/main" val="3452672124"/>
                    </a:ext>
                  </a:extLst>
                </a:gridCol>
                <a:gridCol w="1752600">
                  <a:extLst>
                    <a:ext uri="{9D8B030D-6E8A-4147-A177-3AD203B41FA5}">
                      <a16:colId xmlns:a16="http://schemas.microsoft.com/office/drawing/2014/main" val="650036466"/>
                    </a:ext>
                  </a:extLst>
                </a:gridCol>
                <a:gridCol w="1752600">
                  <a:extLst>
                    <a:ext uri="{9D8B030D-6E8A-4147-A177-3AD203B41FA5}">
                      <a16:colId xmlns:a16="http://schemas.microsoft.com/office/drawing/2014/main" val="2946948288"/>
                    </a:ext>
                  </a:extLst>
                </a:gridCol>
                <a:gridCol w="1752600">
                  <a:extLst>
                    <a:ext uri="{9D8B030D-6E8A-4147-A177-3AD203B41FA5}">
                      <a16:colId xmlns:a16="http://schemas.microsoft.com/office/drawing/2014/main" val="3295947705"/>
                    </a:ext>
                  </a:extLst>
                </a:gridCol>
              </a:tblGrid>
              <a:tr h="370840">
                <a:tc>
                  <a:txBody>
                    <a:bodyPr/>
                    <a:lstStyle/>
                    <a:p>
                      <a:endParaRPr lang="en-US"/>
                    </a:p>
                  </a:txBody>
                  <a:tcPr/>
                </a:tc>
                <a:tc>
                  <a:txBody>
                    <a:bodyPr/>
                    <a:lstStyle/>
                    <a:p>
                      <a:r>
                        <a:rPr lang="en-US" dirty="0"/>
                        <a:t>Apr</a:t>
                      </a:r>
                    </a:p>
                  </a:txBody>
                  <a:tcPr/>
                </a:tc>
                <a:tc>
                  <a:txBody>
                    <a:bodyPr/>
                    <a:lstStyle/>
                    <a:p>
                      <a:r>
                        <a:rPr lang="en-US" dirty="0"/>
                        <a:t>May</a:t>
                      </a:r>
                    </a:p>
                  </a:txBody>
                  <a:tcPr/>
                </a:tc>
                <a:tc>
                  <a:txBody>
                    <a:bodyPr/>
                    <a:lstStyle/>
                    <a:p>
                      <a:r>
                        <a:rPr lang="en-US" dirty="0"/>
                        <a:t>June</a:t>
                      </a:r>
                    </a:p>
                  </a:txBody>
                  <a:tcPr/>
                </a:tc>
                <a:tc>
                  <a:txBody>
                    <a:bodyPr/>
                    <a:lstStyle/>
                    <a:p>
                      <a:r>
                        <a:rPr lang="en-US" dirty="0"/>
                        <a:t>July</a:t>
                      </a:r>
                    </a:p>
                  </a:txBody>
                  <a:tcPr/>
                </a:tc>
                <a:tc>
                  <a:txBody>
                    <a:bodyPr/>
                    <a:lstStyle/>
                    <a:p>
                      <a:r>
                        <a:rPr lang="en-US" dirty="0"/>
                        <a:t>August</a:t>
                      </a:r>
                    </a:p>
                  </a:txBody>
                  <a:tcPr/>
                </a:tc>
                <a:extLst>
                  <a:ext uri="{0D108BD9-81ED-4DB2-BD59-A6C34878D82A}">
                    <a16:rowId xmlns:a16="http://schemas.microsoft.com/office/drawing/2014/main" val="2724524117"/>
                  </a:ext>
                </a:extLst>
              </a:tr>
              <a:tr h="370840">
                <a:tc>
                  <a:txBody>
                    <a:bodyPr/>
                    <a:lstStyle/>
                    <a:p>
                      <a:r>
                        <a:rPr lang="en-US" dirty="0"/>
                        <a:t>2018</a:t>
                      </a:r>
                    </a:p>
                  </a:txBody>
                  <a:tcPr/>
                </a:tc>
                <a:tc>
                  <a:txBody>
                    <a:bodyPr/>
                    <a:lstStyle/>
                    <a:p>
                      <a:r>
                        <a:rPr lang="en-US" baseline="0" dirty="0"/>
                        <a:t>19</a:t>
                      </a:r>
                      <a:r>
                        <a:rPr lang="en-US" baseline="30000" dirty="0"/>
                        <a:t>o</a:t>
                      </a:r>
                      <a:endParaRPr lang="en-US" baseline="0" dirty="0"/>
                    </a:p>
                  </a:txBody>
                  <a:tcPr/>
                </a:tc>
                <a:tc>
                  <a:txBody>
                    <a:bodyPr/>
                    <a:lstStyle/>
                    <a:p>
                      <a:r>
                        <a:rPr lang="en-US" dirty="0"/>
                        <a:t>22</a:t>
                      </a:r>
                      <a:r>
                        <a:rPr lang="en-US" baseline="30000" dirty="0"/>
                        <a:t>o</a:t>
                      </a:r>
                    </a:p>
                  </a:txBody>
                  <a:tcPr/>
                </a:tc>
                <a:tc>
                  <a:txBody>
                    <a:bodyPr/>
                    <a:lstStyle/>
                    <a:p>
                      <a:r>
                        <a:rPr lang="en-US" dirty="0"/>
                        <a:t>24</a:t>
                      </a:r>
                      <a:r>
                        <a:rPr lang="en-US" baseline="30000" dirty="0"/>
                        <a:t>o</a:t>
                      </a:r>
                    </a:p>
                  </a:txBody>
                  <a:tcPr/>
                </a:tc>
                <a:tc>
                  <a:txBody>
                    <a:bodyPr/>
                    <a:lstStyle/>
                    <a:p>
                      <a:r>
                        <a:rPr lang="en-US" dirty="0"/>
                        <a:t>25</a:t>
                      </a:r>
                      <a:r>
                        <a:rPr lang="en-US" baseline="30000" dirty="0"/>
                        <a:t>o</a:t>
                      </a:r>
                      <a:endParaRPr lang="en-US" dirty="0"/>
                    </a:p>
                  </a:txBody>
                  <a:tcPr/>
                </a:tc>
                <a:tc>
                  <a:txBody>
                    <a:bodyPr/>
                    <a:lstStyle/>
                    <a:p>
                      <a:r>
                        <a:rPr lang="en-US" dirty="0"/>
                        <a:t>26</a:t>
                      </a:r>
                      <a:r>
                        <a:rPr lang="en-US" baseline="30000" dirty="0"/>
                        <a:t>o</a:t>
                      </a:r>
                      <a:endParaRPr lang="en-US" dirty="0"/>
                    </a:p>
                  </a:txBody>
                  <a:tcPr/>
                </a:tc>
                <a:extLst>
                  <a:ext uri="{0D108BD9-81ED-4DB2-BD59-A6C34878D82A}">
                    <a16:rowId xmlns:a16="http://schemas.microsoft.com/office/drawing/2014/main" val="3635368574"/>
                  </a:ext>
                </a:extLst>
              </a:tr>
              <a:tr h="370840">
                <a:tc>
                  <a:txBody>
                    <a:bodyPr/>
                    <a:lstStyle/>
                    <a:p>
                      <a:r>
                        <a:rPr lang="en-US" dirty="0"/>
                        <a:t>2017</a:t>
                      </a:r>
                    </a:p>
                  </a:txBody>
                  <a:tcPr/>
                </a:tc>
                <a:tc>
                  <a:txBody>
                    <a:bodyPr/>
                    <a:lstStyle/>
                    <a:p>
                      <a:r>
                        <a:rPr lang="en-US" baseline="0" dirty="0"/>
                        <a:t>20</a:t>
                      </a:r>
                      <a:r>
                        <a:rPr lang="en-US" baseline="30000" dirty="0"/>
                        <a:t>o</a:t>
                      </a:r>
                      <a:endParaRPr lang="en-US" baseline="0" dirty="0"/>
                    </a:p>
                  </a:txBody>
                  <a:tcPr/>
                </a:tc>
                <a:tc>
                  <a:txBody>
                    <a:bodyPr/>
                    <a:lstStyle/>
                    <a:p>
                      <a:r>
                        <a:rPr lang="en-US" dirty="0"/>
                        <a:t>21</a:t>
                      </a:r>
                      <a:r>
                        <a:rPr lang="en-US" baseline="30000" dirty="0"/>
                        <a:t>o</a:t>
                      </a:r>
                    </a:p>
                  </a:txBody>
                  <a:tcPr/>
                </a:tc>
                <a:tc>
                  <a:txBody>
                    <a:bodyPr/>
                    <a:lstStyle/>
                    <a:p>
                      <a:r>
                        <a:rPr lang="en-US" dirty="0"/>
                        <a:t>24</a:t>
                      </a:r>
                      <a:r>
                        <a:rPr lang="en-US" baseline="30000" dirty="0"/>
                        <a:t>o</a:t>
                      </a:r>
                      <a:endParaRPr lang="en-US" dirty="0"/>
                    </a:p>
                  </a:txBody>
                  <a:tcPr/>
                </a:tc>
                <a:tc>
                  <a:txBody>
                    <a:bodyPr/>
                    <a:lstStyle/>
                    <a:p>
                      <a:r>
                        <a:rPr lang="en-US" dirty="0"/>
                        <a:t>24</a:t>
                      </a:r>
                      <a:r>
                        <a:rPr lang="en-US" baseline="30000" dirty="0"/>
                        <a:t>o</a:t>
                      </a:r>
                      <a:endParaRPr lang="en-US" dirty="0"/>
                    </a:p>
                  </a:txBody>
                  <a:tcPr/>
                </a:tc>
                <a:tc>
                  <a:txBody>
                    <a:bodyPr/>
                    <a:lstStyle/>
                    <a:p>
                      <a:r>
                        <a:rPr lang="en-US" dirty="0"/>
                        <a:t>25</a:t>
                      </a:r>
                      <a:r>
                        <a:rPr lang="en-US" baseline="30000" dirty="0"/>
                        <a:t>o</a:t>
                      </a:r>
                      <a:endParaRPr lang="en-US" dirty="0"/>
                    </a:p>
                  </a:txBody>
                  <a:tcPr/>
                </a:tc>
                <a:extLst>
                  <a:ext uri="{0D108BD9-81ED-4DB2-BD59-A6C34878D82A}">
                    <a16:rowId xmlns:a16="http://schemas.microsoft.com/office/drawing/2014/main" val="297049168"/>
                  </a:ext>
                </a:extLst>
              </a:tr>
              <a:tr h="370840">
                <a:tc>
                  <a:txBody>
                    <a:bodyPr/>
                    <a:lstStyle/>
                    <a:p>
                      <a:r>
                        <a:rPr lang="en-US" dirty="0"/>
                        <a:t>2016</a:t>
                      </a:r>
                    </a:p>
                  </a:txBody>
                  <a:tcPr/>
                </a:tc>
                <a:tc>
                  <a:txBody>
                    <a:bodyPr/>
                    <a:lstStyle/>
                    <a:p>
                      <a:r>
                        <a:rPr lang="en-US" baseline="0" dirty="0"/>
                        <a:t>16</a:t>
                      </a:r>
                      <a:r>
                        <a:rPr lang="en-US" baseline="30000" dirty="0"/>
                        <a:t>o</a:t>
                      </a:r>
                      <a:endParaRPr lang="en-US" baseline="0" dirty="0"/>
                    </a:p>
                  </a:txBody>
                  <a:tcPr/>
                </a:tc>
                <a:tc>
                  <a:txBody>
                    <a:bodyPr/>
                    <a:lstStyle/>
                    <a:p>
                      <a:r>
                        <a:rPr lang="en-US" baseline="0" dirty="0"/>
                        <a:t>19</a:t>
                      </a:r>
                      <a:r>
                        <a:rPr lang="en-US" baseline="30000" dirty="0"/>
                        <a:t>o</a:t>
                      </a:r>
                      <a:endParaRPr lang="en-US" baseline="0" dirty="0"/>
                    </a:p>
                  </a:txBody>
                  <a:tcPr/>
                </a:tc>
                <a:tc>
                  <a:txBody>
                    <a:bodyPr/>
                    <a:lstStyle/>
                    <a:p>
                      <a:r>
                        <a:rPr lang="en-US" dirty="0"/>
                        <a:t>23</a:t>
                      </a:r>
                      <a:r>
                        <a:rPr lang="en-US" baseline="30000" dirty="0"/>
                        <a:t>o</a:t>
                      </a:r>
                      <a:endParaRPr lang="en-US" dirty="0"/>
                    </a:p>
                  </a:txBody>
                  <a:tcPr/>
                </a:tc>
                <a:tc>
                  <a:txBody>
                    <a:bodyPr/>
                    <a:lstStyle/>
                    <a:p>
                      <a:r>
                        <a:rPr lang="en-US" dirty="0"/>
                        <a:t>25</a:t>
                      </a:r>
                      <a:r>
                        <a:rPr lang="en-US" baseline="30000" dirty="0"/>
                        <a:t>o</a:t>
                      </a:r>
                      <a:endParaRPr lang="en-US" dirty="0"/>
                    </a:p>
                  </a:txBody>
                  <a:tcPr/>
                </a:tc>
                <a:tc>
                  <a:txBody>
                    <a:bodyPr/>
                    <a:lstStyle/>
                    <a:p>
                      <a:r>
                        <a:rPr lang="en-US" dirty="0"/>
                        <a:t>26</a:t>
                      </a:r>
                      <a:r>
                        <a:rPr lang="en-US" baseline="30000" dirty="0"/>
                        <a:t>o</a:t>
                      </a:r>
                      <a:endParaRPr lang="en-US" dirty="0"/>
                    </a:p>
                  </a:txBody>
                  <a:tcPr/>
                </a:tc>
                <a:extLst>
                  <a:ext uri="{0D108BD9-81ED-4DB2-BD59-A6C34878D82A}">
                    <a16:rowId xmlns:a16="http://schemas.microsoft.com/office/drawing/2014/main" val="1820039123"/>
                  </a:ext>
                </a:extLst>
              </a:tr>
            </a:tbl>
          </a:graphicData>
        </a:graphic>
      </p:graphicFrame>
    </p:spTree>
    <p:extLst>
      <p:ext uri="{BB962C8B-B14F-4D97-AF65-F5344CB8AC3E}">
        <p14:creationId xmlns:p14="http://schemas.microsoft.com/office/powerpoint/2010/main" val="1182010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CA40-529B-BA9A-977D-B33F68AAF0F7}"/>
              </a:ext>
            </a:extLst>
          </p:cNvPr>
          <p:cNvSpPr>
            <a:spLocks noGrp="1"/>
          </p:cNvSpPr>
          <p:nvPr>
            <p:ph type="title"/>
          </p:nvPr>
        </p:nvSpPr>
        <p:spPr/>
        <p:txBody>
          <a:bodyPr/>
          <a:lstStyle/>
          <a:p>
            <a:r>
              <a:rPr lang="en-US" dirty="0"/>
              <a:t>Temp Chart</a:t>
            </a:r>
          </a:p>
        </p:txBody>
      </p:sp>
      <p:graphicFrame>
        <p:nvGraphicFramePr>
          <p:cNvPr id="7" name="Content Placeholder 6">
            <a:extLst>
              <a:ext uri="{FF2B5EF4-FFF2-40B4-BE49-F238E27FC236}">
                <a16:creationId xmlns:a16="http://schemas.microsoft.com/office/drawing/2014/main" id="{109AF632-9609-2D5A-3848-611994183E29}"/>
              </a:ext>
            </a:extLst>
          </p:cNvPr>
          <p:cNvGraphicFramePr>
            <a:graphicFrameLocks noGrp="1"/>
          </p:cNvGraphicFramePr>
          <p:nvPr>
            <p:ph idx="1"/>
            <p:extLst>
              <p:ext uri="{D42A27DB-BD31-4B8C-83A1-F6EECF244321}">
                <p14:modId xmlns:p14="http://schemas.microsoft.com/office/powerpoint/2010/main" val="7252945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2818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132</Words>
  <Application>Microsoft Macintosh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Alvor, Portugal</vt:lpstr>
      <vt:lpstr>Alvor, Portugal</vt:lpstr>
      <vt:lpstr>Key Points</vt:lpstr>
      <vt:lpstr>Mixed text types</vt:lpstr>
      <vt:lpstr>Alvor Pictures</vt:lpstr>
      <vt:lpstr>Alvor Pictures</vt:lpstr>
      <vt:lpstr>Alvor Temperature</vt:lpstr>
      <vt:lpstr>Temp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Alvor, Portugal</dc:title>
  <dc:creator>Imtiyaz Baig Moghal</dc:creator>
  <cp:lastModifiedBy>Imtiyaz Baig Moghal</cp:lastModifiedBy>
  <cp:revision>21</cp:revision>
  <dcterms:created xsi:type="dcterms:W3CDTF">2023-11-23T17:36:02Z</dcterms:created>
  <dcterms:modified xsi:type="dcterms:W3CDTF">2023-11-23T19:06:17Z</dcterms:modified>
</cp:coreProperties>
</file>